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6" r:id="rId3"/>
    <p:sldId id="263" r:id="rId4"/>
    <p:sldId id="257" r:id="rId5"/>
    <p:sldId id="259" r:id="rId6"/>
    <p:sldId id="265" r:id="rId7"/>
    <p:sldId id="266" r:id="rId8"/>
    <p:sldId id="268" r:id="rId9"/>
    <p:sldId id="270" r:id="rId10"/>
    <p:sldId id="273" r:id="rId11"/>
    <p:sldId id="276" r:id="rId12"/>
    <p:sldId id="279" r:id="rId13"/>
    <p:sldId id="281" r:id="rId14"/>
    <p:sldId id="282" r:id="rId15"/>
    <p:sldId id="285" r:id="rId16"/>
    <p:sldId id="261" r:id="rId17"/>
    <p:sldId id="287" r:id="rId18"/>
    <p:sldId id="291" r:id="rId19"/>
    <p:sldId id="292" r:id="rId20"/>
    <p:sldId id="293" r:id="rId21"/>
    <p:sldId id="294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08" autoAdjust="0"/>
    <p:restoredTop sz="94607" autoAdjust="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08D26-8791-4D35-8562-055C93EB63D6}" type="datetimeFigureOut">
              <a:rPr lang="ru-RU"/>
              <a:pPr>
                <a:defRPr/>
              </a:pPr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9BEE1-B2F0-4A51-A745-28FDD3F5E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2921020"/>
      </p:ext>
    </p:extLst>
  </p:cSld>
  <p:clrMapOvr>
    <a:masterClrMapping/>
  </p:clrMapOvr>
  <p:transition spd="med" advClick="0" advTm="3000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37675-1070-481B-9CC0-4E31F9520EB0}" type="datetimeFigureOut">
              <a:rPr lang="ru-RU"/>
              <a:pPr>
                <a:defRPr/>
              </a:pPr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A5C6F-FC64-4685-A924-A195353D5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4823953"/>
      </p:ext>
    </p:extLst>
  </p:cSld>
  <p:clrMapOvr>
    <a:masterClrMapping/>
  </p:clrMapOvr>
  <p:transition spd="med" advClick="0" advTm="3000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D93C7-8487-4E6B-9018-B9635438D722}" type="datetimeFigureOut">
              <a:rPr lang="ru-RU"/>
              <a:pPr>
                <a:defRPr/>
              </a:pPr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C11CB-91E4-4004-8671-3062E43AE0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4121336"/>
      </p:ext>
    </p:extLst>
  </p:cSld>
  <p:clrMapOvr>
    <a:masterClrMapping/>
  </p:clrMapOvr>
  <p:transition spd="med" advClick="0" advTm="3000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9441D-899D-4E1B-9CA7-1D6B56A1C5A6}" type="datetimeFigureOut">
              <a:rPr lang="ru-RU"/>
              <a:pPr>
                <a:defRPr/>
              </a:pPr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EFA79-AE37-4210-84A1-1EB65A5E4D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4124312"/>
      </p:ext>
    </p:extLst>
  </p:cSld>
  <p:clrMapOvr>
    <a:masterClrMapping/>
  </p:clrMapOvr>
  <p:transition spd="med" advClick="0" advTm="3000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BA130-FBAC-47C2-82F5-E741E3C08293}" type="datetimeFigureOut">
              <a:rPr lang="ru-RU"/>
              <a:pPr>
                <a:defRPr/>
              </a:pPr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B0FE7-4E41-4BE9-97C7-C780609EB9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195756"/>
      </p:ext>
    </p:extLst>
  </p:cSld>
  <p:clrMapOvr>
    <a:masterClrMapping/>
  </p:clrMapOvr>
  <p:transition spd="med" advClick="0" advTm="3000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D4744-B220-45BA-BFFA-32C4C4F0901D}" type="datetimeFigureOut">
              <a:rPr lang="ru-RU"/>
              <a:pPr>
                <a:defRPr/>
              </a:pPr>
              <a:t>22.01.2018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F68A1-E4B5-4D88-8BB0-724CB022B9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126476"/>
      </p:ext>
    </p:extLst>
  </p:cSld>
  <p:clrMapOvr>
    <a:masterClrMapping/>
  </p:clrMapOvr>
  <p:transition spd="med" advClick="0" advTm="3000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FC7ED-115F-48C3-957F-B6BDB7BC101A}" type="datetimeFigureOut">
              <a:rPr lang="ru-RU"/>
              <a:pPr>
                <a:defRPr/>
              </a:pPr>
              <a:t>22.01.2018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6830B-23CD-4129-BE41-111158EE9C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6523988"/>
      </p:ext>
    </p:extLst>
  </p:cSld>
  <p:clrMapOvr>
    <a:masterClrMapping/>
  </p:clrMapOvr>
  <p:transition spd="med" advClick="0" advTm="3000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A787F-75D6-4AC6-BBFD-CD8951F429CE}" type="datetimeFigureOut">
              <a:rPr lang="ru-RU"/>
              <a:pPr>
                <a:defRPr/>
              </a:pPr>
              <a:t>22.01.2018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837D2-0352-4D12-A6BA-FE08433BB6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349441"/>
      </p:ext>
    </p:extLst>
  </p:cSld>
  <p:clrMapOvr>
    <a:masterClrMapping/>
  </p:clrMapOvr>
  <p:transition spd="med" advClick="0" advTm="3000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67743-EEA8-4A0B-B23A-89B2191AFA97}" type="datetimeFigureOut">
              <a:rPr lang="ru-RU"/>
              <a:pPr>
                <a:defRPr/>
              </a:pPr>
              <a:t>22.01.2018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6BF70-EB32-465B-AB33-1363EB1952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8448167"/>
      </p:ext>
    </p:extLst>
  </p:cSld>
  <p:clrMapOvr>
    <a:masterClrMapping/>
  </p:clrMapOvr>
  <p:transition spd="med" advClick="0" advTm="3000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7DD39-4033-4564-A5A3-8DA431F9CDF6}" type="datetimeFigureOut">
              <a:rPr lang="ru-RU"/>
              <a:pPr>
                <a:defRPr/>
              </a:pPr>
              <a:t>22.01.2018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052C8-2C08-4E57-9E7A-1FF995C5E2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775059"/>
      </p:ext>
    </p:extLst>
  </p:cSld>
  <p:clrMapOvr>
    <a:masterClrMapping/>
  </p:clrMapOvr>
  <p:transition spd="med" advClick="0" advTm="3000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1818A-F54D-400C-91F9-07D726E68F26}" type="datetimeFigureOut">
              <a:rPr lang="ru-RU"/>
              <a:pPr>
                <a:defRPr/>
              </a:pPr>
              <a:t>22.01.2018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52E11-9322-4D3C-BE2D-A0F5E69F19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4624165"/>
      </p:ext>
    </p:extLst>
  </p:cSld>
  <p:clrMapOvr>
    <a:masterClrMapping/>
  </p:clrMapOvr>
  <p:transition spd="med" advClick="0" advTm="3000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05F904-ADA2-43CD-86A1-CA1A57B4EAD3}" type="datetimeFigureOut">
              <a:rPr lang="ru-RU"/>
              <a:pPr>
                <a:defRPr/>
              </a:pPr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8196EE-CAD7-4067-9D2D-76F178140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med" advClick="0" advTm="3000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Прямоугольник 1"/>
          <p:cNvSpPr>
            <a:spLocks noChangeArrowheads="1"/>
          </p:cNvSpPr>
          <p:nvPr/>
        </p:nvSpPr>
        <p:spPr bwMode="auto">
          <a:xfrm>
            <a:off x="1692275" y="6022975"/>
            <a:ext cx="6048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Инженер АО «ЦС «Звездочка» Иванов Иван Иванович</a:t>
            </a:r>
          </a:p>
          <a:p>
            <a:pPr algn="ctr"/>
            <a:r>
              <a:rPr lang="ru-RU" alt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01.01.2017</a:t>
            </a:r>
          </a:p>
        </p:txBody>
      </p:sp>
      <p:pic>
        <p:nvPicPr>
          <p:cNvPr id="13314" name="Picture 13" descr="C:\Users\user\Desktop\кодек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92100"/>
            <a:ext cx="24241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3" descr="C:\Users\user\Desktop\кодек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2788" y="312738"/>
            <a:ext cx="1992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Заголовок 6"/>
          <p:cNvSpPr txBox="1">
            <a:spLocks/>
          </p:cNvSpPr>
          <p:nvPr/>
        </p:nvSpPr>
        <p:spPr bwMode="auto">
          <a:xfrm>
            <a:off x="539750" y="5876925"/>
            <a:ext cx="8353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116" tIns="53549" rIns="107116" bIns="53549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/>
            <a:r>
              <a:rPr lang="ru-RU" alt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Инженер АО «ЦС «Звездочка» Иванов Иван Иванович</a:t>
            </a:r>
          </a:p>
          <a:p>
            <a:pPr algn="ctr" eaLnBrk="0" hangingPunct="0"/>
            <a:r>
              <a:rPr lang="ru-RU" alt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01.01.2017</a:t>
            </a:r>
          </a:p>
        </p:txBody>
      </p:sp>
      <p:sp>
        <p:nvSpPr>
          <p:cNvPr id="12" name="Заголовок 6"/>
          <p:cNvSpPr txBox="1">
            <a:spLocks/>
          </p:cNvSpPr>
          <p:nvPr/>
        </p:nvSpPr>
        <p:spPr bwMode="auto">
          <a:xfrm>
            <a:off x="1295400" y="1484313"/>
            <a:ext cx="64087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116" tIns="53549" rIns="107116" bIns="53549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35579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71157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06736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42317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Тема доклада (выступления,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совещания)</a:t>
            </a:r>
          </a:p>
        </p:txBody>
      </p:sp>
      <p:sp>
        <p:nvSpPr>
          <p:cNvPr id="13318" name="Заголовок 6"/>
          <p:cNvSpPr txBox="1">
            <a:spLocks/>
          </p:cNvSpPr>
          <p:nvPr/>
        </p:nvSpPr>
        <p:spPr bwMode="auto">
          <a:xfrm>
            <a:off x="468313" y="5765800"/>
            <a:ext cx="84248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116" tIns="53549" rIns="107116" bIns="53549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/>
            <a:r>
              <a:rPr lang="ru-RU" altLang="ru-RU" b="1">
                <a:solidFill>
                  <a:schemeClr val="bg1"/>
                </a:solidFill>
              </a:rPr>
              <a:t>Инженер АО «ЦС «Звездочка» </a:t>
            </a:r>
            <a:endParaRPr lang="en-US" altLang="ru-RU" b="1">
              <a:solidFill>
                <a:schemeClr val="bg1"/>
              </a:solidFill>
            </a:endParaRPr>
          </a:p>
          <a:p>
            <a:pPr algn="ctr" eaLnBrk="0" hangingPunct="0"/>
            <a:r>
              <a:rPr lang="ru-RU" altLang="ru-RU" b="1">
                <a:solidFill>
                  <a:schemeClr val="bg1"/>
                </a:solidFill>
              </a:rPr>
              <a:t>Иванов Иван Иванович</a:t>
            </a:r>
          </a:p>
          <a:p>
            <a:pPr algn="ctr" eaLnBrk="0" hangingPunct="0"/>
            <a:r>
              <a:rPr lang="ru-RU" altLang="ru-RU" b="1">
                <a:solidFill>
                  <a:schemeClr val="bg1"/>
                </a:solidFill>
              </a:rPr>
              <a:t>01.01.2017</a:t>
            </a:r>
          </a:p>
        </p:txBody>
      </p:sp>
      <p:pic>
        <p:nvPicPr>
          <p:cNvPr id="13319" name="Picture 3" descr="E:\Панорама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39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4613" y="188913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Рисунок 9" descr="orden-lenin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3050" y="136525"/>
            <a:ext cx="8874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64" descr="C:\Users\user\Desktop\кодекс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4350" y="214313"/>
            <a:ext cx="596900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2" descr="D:\Disc D\Work\Logo\2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7738" y="211138"/>
            <a:ext cx="28384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Заголовок 6"/>
          <p:cNvSpPr txBox="1">
            <a:spLocks/>
          </p:cNvSpPr>
          <p:nvPr/>
        </p:nvSpPr>
        <p:spPr bwMode="auto">
          <a:xfrm>
            <a:off x="435515" y="1139522"/>
            <a:ext cx="8280920" cy="294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107116" tIns="53549" rIns="107116" bIns="53549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35579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71157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06736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42317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Филиал АО «ЦС «Звездочка» 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Лечебно-оздоровительный комплекс 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«ЗВЕЗДОЧКА-ЮГ»</a:t>
            </a:r>
          </a:p>
          <a:p>
            <a:pPr>
              <a:defRPr/>
            </a:pPr>
            <a:endParaRPr lang="ru-RU" sz="9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Детский оздоровительный комплекс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«САЛЮТ»</a:t>
            </a:r>
          </a:p>
          <a:p>
            <a:pPr>
              <a:defRPr/>
            </a:pPr>
            <a:endParaRPr lang="ru-RU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Город-курорт Анапа</a:t>
            </a:r>
            <a:endParaRPr lang="ru-RU" sz="2800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7160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415925" y="2349500"/>
            <a:ext cx="3313113" cy="935038"/>
          </a:xfrm>
        </p:spPr>
        <p:txBody>
          <a:bodyPr anchor="t"/>
          <a:lstStyle/>
          <a:p>
            <a:pPr algn="l" eaLnBrk="1" hangingPunct="1"/>
            <a:r>
              <a:rPr lang="ru-RU" altLang="ru-RU" sz="1800" b="1" smtClean="0">
                <a:solidFill>
                  <a:srgbClr val="7030A0"/>
                </a:solidFill>
              </a:rPr>
              <a:t>Изолятор</a:t>
            </a:r>
            <a:r>
              <a:rPr lang="ru-RU" altLang="ru-RU" sz="1800" smtClean="0">
                <a:solidFill>
                  <a:srgbClr val="7030A0"/>
                </a:solidFill>
              </a:rPr>
              <a:t> оснащен полным набором медикаментов и перевязочных средств.</a:t>
            </a:r>
            <a:endParaRPr lang="ru-RU" altLang="ru-RU" sz="1800" smtClean="0">
              <a:solidFill>
                <a:srgbClr val="FF0000"/>
              </a:solidFill>
            </a:endParaRPr>
          </a:p>
        </p:txBody>
      </p:sp>
      <p:pic>
        <p:nvPicPr>
          <p:cNvPr id="2253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113" y="3500438"/>
            <a:ext cx="4071937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Заголовок 1"/>
          <p:cNvSpPr txBox="1">
            <a:spLocks/>
          </p:cNvSpPr>
          <p:nvPr/>
        </p:nvSpPr>
        <p:spPr bwMode="auto">
          <a:xfrm>
            <a:off x="415925" y="476250"/>
            <a:ext cx="29527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>
                <a:solidFill>
                  <a:srgbClr val="7030A0"/>
                </a:solidFill>
                <a:latin typeface="Calibri" pitchFamily="34" charset="0"/>
              </a:rPr>
              <a:t>Для детей проводятся </a:t>
            </a:r>
            <a:r>
              <a:rPr lang="ru-RU" altLang="ru-RU" b="1">
                <a:solidFill>
                  <a:srgbClr val="7030A0"/>
                </a:solidFill>
                <a:latin typeface="Calibri" pitchFamily="34" charset="0"/>
              </a:rPr>
              <a:t>оздоровительные физиопроцедуры по медицинским показаниям</a:t>
            </a:r>
            <a:r>
              <a:rPr lang="ru-RU" altLang="ru-RU">
                <a:solidFill>
                  <a:srgbClr val="7030A0"/>
                </a:solidFill>
                <a:latin typeface="Calibri" pitchFamily="34" charset="0"/>
              </a:rPr>
              <a:t>. </a:t>
            </a:r>
          </a:p>
        </p:txBody>
      </p:sp>
      <p:pic>
        <p:nvPicPr>
          <p:cNvPr id="22532" name="Содержимое 3" descr="IMG_007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3195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9687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175" cy="1714500"/>
          </a:xfrm>
        </p:spPr>
        <p:txBody>
          <a:bodyPr anchor="t"/>
          <a:lstStyle/>
          <a:p>
            <a:pPr algn="l" eaLnBrk="1" hangingPunct="1"/>
            <a:r>
              <a:rPr lang="ru-RU" altLang="ru-RU" sz="1800" b="1" smtClean="0">
                <a:solidFill>
                  <a:srgbClr val="FF0000"/>
                </a:solidFill>
              </a:rPr>
              <a:t>Спортивные мероприятия </a:t>
            </a:r>
            <a:r>
              <a:rPr lang="ru-RU" altLang="ru-RU" sz="1800" smtClean="0">
                <a:solidFill>
                  <a:srgbClr val="002060"/>
                </a:solidFill>
              </a:rPr>
              <a:t>проводятся на оборудован</a:t>
            </a:r>
            <a:r>
              <a:rPr lang="ru-RU" altLang="ru-RU" sz="1800" smtClean="0">
                <a:solidFill>
                  <a:srgbClr val="002060"/>
                </a:solidFill>
                <a:latin typeface="Arial" charset="0"/>
              </a:rPr>
              <a:t>-</a:t>
            </a:r>
            <a:r>
              <a:rPr lang="ru-RU" altLang="ru-RU" sz="1800" smtClean="0">
                <a:solidFill>
                  <a:srgbClr val="002060"/>
                </a:solidFill>
              </a:rPr>
              <a:t>ных площадках со специальным покрытием и современным инвентарем. </a:t>
            </a:r>
          </a:p>
        </p:txBody>
      </p:sp>
      <p:pic>
        <p:nvPicPr>
          <p:cNvPr id="23554" name="Содержимое 3" descr="kompleks_slot13_it116_b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84663" y="188913"/>
            <a:ext cx="3906837" cy="2928937"/>
          </a:xfrm>
        </p:spPr>
      </p:pic>
      <p:sp>
        <p:nvSpPr>
          <p:cNvPr id="23555" name="Заголовок 1"/>
          <p:cNvSpPr txBox="1">
            <a:spLocks/>
          </p:cNvSpPr>
          <p:nvPr/>
        </p:nvSpPr>
        <p:spPr bwMode="auto">
          <a:xfrm>
            <a:off x="457200" y="1966913"/>
            <a:ext cx="31146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b="1">
                <a:solidFill>
                  <a:srgbClr val="002060"/>
                </a:solidFill>
                <a:latin typeface="Calibri" pitchFamily="34" charset="0"/>
              </a:rPr>
              <a:t>Большое футбольное поле </a:t>
            </a:r>
            <a:r>
              <a:rPr lang="ru-RU" altLang="ru-RU">
                <a:solidFill>
                  <a:srgbClr val="002060"/>
                </a:solidFill>
                <a:latin typeface="Calibri" pitchFamily="34" charset="0"/>
              </a:rPr>
              <a:t>позволяет проводить игры и  спортивные соревнования между отрядами.</a:t>
            </a:r>
          </a:p>
        </p:txBody>
      </p:sp>
      <p:pic>
        <p:nvPicPr>
          <p:cNvPr id="23556" name="Содержимое 4" descr="20170630_0835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00438"/>
            <a:ext cx="5102225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9922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395288" y="592138"/>
            <a:ext cx="3500437" cy="1497012"/>
          </a:xfrm>
        </p:spPr>
        <p:txBody>
          <a:bodyPr anchor="t"/>
          <a:lstStyle/>
          <a:p>
            <a:pPr algn="l" eaLnBrk="1" hangingPunct="1"/>
            <a:r>
              <a:rPr lang="ru-RU" altLang="ru-RU" sz="1800" smtClean="0">
                <a:solidFill>
                  <a:srgbClr val="002060"/>
                </a:solidFill>
              </a:rPr>
              <a:t>Комплекс имеет </a:t>
            </a:r>
            <a:r>
              <a:rPr lang="ru-RU" altLang="ru-RU" sz="1800" b="1" smtClean="0">
                <a:solidFill>
                  <a:srgbClr val="FF0000"/>
                </a:solidFill>
              </a:rPr>
              <a:t>огражденный    песчаный пляж</a:t>
            </a:r>
            <a:r>
              <a:rPr lang="ru-RU" altLang="ru-RU" sz="1800" smtClean="0">
                <a:solidFill>
                  <a:srgbClr val="002060"/>
                </a:solidFill>
              </a:rPr>
              <a:t>, протяженностью 100 м, оборудованный теневыми навесами и лежаками</a:t>
            </a:r>
            <a:r>
              <a:rPr lang="ru-RU" altLang="ru-RU" sz="1800" i="1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4578" name="Содержимое 3" descr="Q50Z_c8Vmk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067175" y="274638"/>
            <a:ext cx="4897438" cy="3671887"/>
          </a:xfrm>
        </p:spPr>
      </p:pic>
      <p:sp>
        <p:nvSpPr>
          <p:cNvPr id="24579" name="Заголовок 1"/>
          <p:cNvSpPr txBox="1">
            <a:spLocks/>
          </p:cNvSpPr>
          <p:nvPr/>
        </p:nvSpPr>
        <p:spPr bwMode="auto">
          <a:xfrm>
            <a:off x="430213" y="1989138"/>
            <a:ext cx="33940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>
                <a:solidFill>
                  <a:srgbClr val="002060"/>
                </a:solidFill>
                <a:latin typeface="Calibri" pitchFamily="34" charset="0"/>
              </a:rPr>
              <a:t>Оздоровительные воздушные ванны и купание детей осуществляется  с 10 до 12 часов и  с 16 до 18 часов.</a:t>
            </a:r>
          </a:p>
        </p:txBody>
      </p:sp>
      <p:pic>
        <p:nvPicPr>
          <p:cNvPr id="24580" name="Содержимое 3" descr="oLFb3dxBJ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0" y="3284538"/>
            <a:ext cx="45116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4165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458788" y="274638"/>
            <a:ext cx="3322637" cy="1204912"/>
          </a:xfrm>
        </p:spPr>
        <p:txBody>
          <a:bodyPr anchor="t"/>
          <a:lstStyle/>
          <a:p>
            <a:pPr algn="l" eaLnBrk="1" hangingPunct="1">
              <a:defRPr/>
            </a:pPr>
            <a:r>
              <a:rPr lang="ru-RU" sz="1800" dirty="0">
                <a:solidFill>
                  <a:srgbClr val="002060"/>
                </a:solidFill>
              </a:rPr>
              <a:t>Во время нахождения на пляже </a:t>
            </a:r>
            <a:r>
              <a:rPr lang="ru-RU" sz="1800" dirty="0" smtClean="0">
                <a:solidFill>
                  <a:srgbClr val="002060"/>
                </a:solidFill>
              </a:rPr>
              <a:t>дети заняты </a:t>
            </a:r>
            <a:r>
              <a:rPr lang="ru-RU" sz="1800" b="1" dirty="0" smtClean="0">
                <a:solidFill>
                  <a:srgbClr val="002060"/>
                </a:solidFill>
              </a:rPr>
              <a:t>подвижными играми, спортивными и творческими конкурсами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  <a:r>
              <a:rPr lang="ru-RU" sz="1800" dirty="0">
                <a:solidFill>
                  <a:srgbClr val="002060"/>
                </a:solidFill>
              </a:rPr>
              <a:t> </a:t>
            </a:r>
            <a:r>
              <a:rPr lang="en-US" dirty="0">
                <a:solidFill>
                  <a:srgbClr val="002060"/>
                </a:solidFill>
                <a:latin typeface="+mj-ea"/>
                <a:cs typeface="+mj-ea"/>
              </a:rPr>
              <a:t/>
            </a:r>
            <a:br>
              <a:rPr lang="en-US" dirty="0">
                <a:solidFill>
                  <a:srgbClr val="002060"/>
                </a:solidFill>
                <a:latin typeface="+mj-ea"/>
                <a:cs typeface="+mj-ea"/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25602" name="Содержимое 3" descr="_Ub5VZi9v7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24300" y="274638"/>
            <a:ext cx="4953000" cy="2790825"/>
          </a:xfrm>
        </p:spPr>
      </p:pic>
      <p:pic>
        <p:nvPicPr>
          <p:cNvPr id="25603" name="Содержимое 5" descr="kompleks_slot13_it126_b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76613"/>
            <a:ext cx="5111750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Заголовок 1"/>
          <p:cNvSpPr txBox="1">
            <a:spLocks/>
          </p:cNvSpPr>
          <p:nvPr/>
        </p:nvSpPr>
        <p:spPr bwMode="auto">
          <a:xfrm>
            <a:off x="458788" y="1651000"/>
            <a:ext cx="324961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>
                <a:solidFill>
                  <a:srgbClr val="002060"/>
                </a:solidFill>
                <a:latin typeface="Calibri" pitchFamily="34" charset="0"/>
              </a:rPr>
              <a:t>Безопасность детей, </a:t>
            </a:r>
          </a:p>
          <a:p>
            <a:r>
              <a:rPr lang="ru-RU" altLang="ru-RU">
                <a:solidFill>
                  <a:srgbClr val="002060"/>
                </a:solidFill>
                <a:latin typeface="Calibri" pitchFamily="34" charset="0"/>
              </a:rPr>
              <a:t>охрану их здоровья на пляже обеспечивают </a:t>
            </a:r>
            <a:r>
              <a:rPr lang="ru-RU" altLang="ru-RU" b="1">
                <a:solidFill>
                  <a:srgbClr val="002060"/>
                </a:solidFill>
                <a:latin typeface="Calibri" pitchFamily="34" charset="0"/>
              </a:rPr>
              <a:t>медицинская и спасательная службы </a:t>
            </a:r>
          </a:p>
          <a:p>
            <a:r>
              <a:rPr lang="ru-RU" altLang="ru-RU">
                <a:solidFill>
                  <a:srgbClr val="002060"/>
                </a:solidFill>
                <a:latin typeface="Calibri" pitchFamily="34" charset="0"/>
              </a:rPr>
              <a:t>ЛОК «Звездочка-Юг»</a:t>
            </a:r>
            <a:r>
              <a:rPr lang="ru-RU" altLang="ru-RU" i="1">
                <a:solidFill>
                  <a:srgbClr val="002060"/>
                </a:solidFill>
                <a:latin typeface="Calibri" pitchFamily="34" charset="0"/>
              </a:rPr>
              <a:t>.</a:t>
            </a:r>
            <a:endParaRPr lang="ru-RU" altLang="ru-RU" sz="400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13728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575" y="176213"/>
            <a:ext cx="8229600" cy="1571625"/>
          </a:xfrm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FF0000"/>
                </a:solidFill>
              </a:rPr>
              <a:t>Культурно-досуговая</a:t>
            </a:r>
            <a:r>
              <a:rPr lang="ru-RU" sz="1800" b="1" dirty="0">
                <a:solidFill>
                  <a:srgbClr val="FF0000"/>
                </a:solidFill>
              </a:rPr>
              <a:t> </a:t>
            </a:r>
            <a:r>
              <a:rPr lang="ru-RU" sz="1800" b="1" dirty="0" smtClean="0">
                <a:solidFill>
                  <a:srgbClr val="FF0000"/>
                </a:solidFill>
              </a:rPr>
              <a:t>программа </a:t>
            </a:r>
            <a:r>
              <a:rPr lang="ru-RU" sz="1800" dirty="0">
                <a:solidFill>
                  <a:srgbClr val="C00000"/>
                </a:solidFill>
              </a:rPr>
              <a:t> </a:t>
            </a:r>
            <a:r>
              <a:rPr lang="ru-RU" sz="1800" dirty="0" smtClean="0">
                <a:solidFill>
                  <a:srgbClr val="C00000"/>
                </a:solidFill>
              </a:rPr>
              <a:t>организуется силами квалифицированного педагогического состава</a:t>
            </a:r>
            <a:r>
              <a:rPr lang="ru-RU" sz="1800" b="1" dirty="0" smtClean="0">
                <a:solidFill>
                  <a:srgbClr val="C00000"/>
                </a:solidFill>
              </a:rPr>
              <a:t>. Для детей  проводятся:</a:t>
            </a:r>
            <a:r>
              <a:rPr lang="en-US" sz="1800" dirty="0">
                <a:solidFill>
                  <a:srgbClr val="C00000"/>
                </a:solidFill>
                <a:latin typeface="+mj-ea"/>
                <a:cs typeface="+mj-ea"/>
              </a:rPr>
              <a:t/>
            </a:r>
            <a:br>
              <a:rPr lang="en-US" sz="1800" dirty="0">
                <a:solidFill>
                  <a:srgbClr val="C00000"/>
                </a:solidFill>
                <a:latin typeface="+mj-ea"/>
                <a:cs typeface="+mj-ea"/>
              </a:rPr>
            </a:br>
            <a:r>
              <a:rPr lang="ru-RU" sz="1800" dirty="0" smtClean="0">
                <a:solidFill>
                  <a:srgbClr val="C00000"/>
                </a:solidFill>
              </a:rPr>
              <a:t>ежедневные</a:t>
            </a:r>
            <a:r>
              <a:rPr lang="ru-RU" sz="1800" dirty="0">
                <a:solidFill>
                  <a:srgbClr val="C00000"/>
                </a:solidFill>
              </a:rPr>
              <a:t> </a:t>
            </a:r>
            <a:r>
              <a:rPr lang="ru-RU" sz="1800" dirty="0" smtClean="0">
                <a:solidFill>
                  <a:srgbClr val="C00000"/>
                </a:solidFill>
              </a:rPr>
              <a:t>дискотеки,</a:t>
            </a:r>
            <a:r>
              <a:rPr lang="ru-RU" sz="1800" dirty="0">
                <a:solidFill>
                  <a:srgbClr val="C00000"/>
                </a:solidFill>
              </a:rPr>
              <a:t> </a:t>
            </a:r>
            <a:r>
              <a:rPr lang="ru-RU" sz="1800" dirty="0" smtClean="0">
                <a:solidFill>
                  <a:srgbClr val="C00000"/>
                </a:solidFill>
              </a:rPr>
              <a:t>просмотры фильмов, мультфильмов, 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вечерние</a:t>
            </a:r>
            <a:r>
              <a:rPr lang="ru-RU" sz="1800" dirty="0">
                <a:solidFill>
                  <a:srgbClr val="C00000"/>
                </a:solidFill>
              </a:rPr>
              <a:t> </a:t>
            </a:r>
            <a:r>
              <a:rPr lang="ru-RU" sz="1800" dirty="0" smtClean="0">
                <a:solidFill>
                  <a:srgbClr val="C00000"/>
                </a:solidFill>
              </a:rPr>
              <a:t>шоу-программы</a:t>
            </a:r>
            <a:r>
              <a:rPr lang="ru-RU" sz="1800" dirty="0">
                <a:solidFill>
                  <a:srgbClr val="C00000"/>
                </a:solidFill>
              </a:rPr>
              <a:t>, </a:t>
            </a:r>
            <a:r>
              <a:rPr lang="ru-RU" sz="1800" dirty="0" err="1" smtClean="0">
                <a:solidFill>
                  <a:srgbClr val="C00000"/>
                </a:solidFill>
              </a:rPr>
              <a:t>квесты</a:t>
            </a:r>
            <a:r>
              <a:rPr lang="ru-RU" sz="1800" dirty="0" smtClean="0">
                <a:solidFill>
                  <a:srgbClr val="C00000"/>
                </a:solidFill>
              </a:rPr>
              <a:t>, флэш-мобы, 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конкурсы</a:t>
            </a:r>
            <a:r>
              <a:rPr lang="ru-RU" sz="1800" dirty="0">
                <a:solidFill>
                  <a:srgbClr val="C00000"/>
                </a:solidFill>
              </a:rPr>
              <a:t>, концерты, театральные и музыкальные представления. </a:t>
            </a:r>
          </a:p>
        </p:txBody>
      </p:sp>
      <p:pic>
        <p:nvPicPr>
          <p:cNvPr id="26626" name="Содержимое 3" descr="v6S0_yXaeT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65713" y="1697038"/>
            <a:ext cx="3394075" cy="2544762"/>
          </a:xfrm>
        </p:spPr>
      </p:pic>
      <p:pic>
        <p:nvPicPr>
          <p:cNvPr id="2662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7838"/>
            <a:ext cx="339407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4365625"/>
            <a:ext cx="3281363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65625"/>
            <a:ext cx="363537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6552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395288" y="908050"/>
            <a:ext cx="3313112" cy="1512888"/>
          </a:xfrm>
        </p:spPr>
        <p:txBody>
          <a:bodyPr anchor="t"/>
          <a:lstStyle/>
          <a:p>
            <a:pPr algn="l" eaLnBrk="1" hangingPunct="1"/>
            <a:r>
              <a:rPr lang="ru-RU" altLang="ru-RU" sz="2000" smtClean="0">
                <a:solidFill>
                  <a:srgbClr val="FF0000"/>
                </a:solidFill>
              </a:rPr>
              <a:t>Для организации досуга детей оборудованы летняя эстрада и площадка для танцев и дискотек.</a:t>
            </a:r>
          </a:p>
        </p:txBody>
      </p:sp>
      <p:pic>
        <p:nvPicPr>
          <p:cNvPr id="2765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82588"/>
            <a:ext cx="446405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0" y="3573463"/>
            <a:ext cx="3952875" cy="2963862"/>
          </a:xfrm>
        </p:spPr>
      </p:pic>
      <p:pic>
        <p:nvPicPr>
          <p:cNvPr id="27652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3592513"/>
            <a:ext cx="3927475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3245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252413" y="333375"/>
            <a:ext cx="3819525" cy="1727200"/>
          </a:xfrm>
        </p:spPr>
        <p:txBody>
          <a:bodyPr anchor="t"/>
          <a:lstStyle/>
          <a:p>
            <a:pPr algn="l" eaLnBrk="1" hangingPunct="1"/>
            <a:r>
              <a:rPr lang="ru-RU" altLang="ru-RU" sz="2000" smtClean="0">
                <a:solidFill>
                  <a:srgbClr val="FF0000"/>
                </a:solidFill>
              </a:rPr>
              <a:t>Для каждого отряда </a:t>
            </a:r>
            <a:r>
              <a:rPr lang="ru-RU" altLang="ru-RU" sz="2000" smtClean="0">
                <a:solidFill>
                  <a:srgbClr val="002060"/>
                </a:solidFill>
              </a:rPr>
              <a:t>ДОК «Салют» установлены и оборудованы </a:t>
            </a:r>
            <a:r>
              <a:rPr lang="ru-RU" altLang="ru-RU" sz="2000" b="1" smtClean="0">
                <a:solidFill>
                  <a:srgbClr val="FF0000"/>
                </a:solidFill>
              </a:rPr>
              <a:t>крытые беседки </a:t>
            </a:r>
            <a:r>
              <a:rPr lang="ru-RU" altLang="ru-RU" sz="2000" smtClean="0">
                <a:solidFill>
                  <a:srgbClr val="002060"/>
                </a:solidFill>
              </a:rPr>
              <a:t>для проведения отрядных мероприятий</a:t>
            </a:r>
            <a:r>
              <a:rPr lang="ru-RU" altLang="ru-RU" sz="2000" smtClean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8674" name="Содержимое 3" descr="kompleks_slot13_it131_b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70375" y="333375"/>
            <a:ext cx="4191000" cy="2790825"/>
          </a:xfrm>
        </p:spPr>
      </p:pic>
      <p:sp>
        <p:nvSpPr>
          <p:cNvPr id="28675" name="Заголовок 1"/>
          <p:cNvSpPr txBox="1">
            <a:spLocks/>
          </p:cNvSpPr>
          <p:nvPr/>
        </p:nvSpPr>
        <p:spPr bwMode="auto">
          <a:xfrm>
            <a:off x="252413" y="1989138"/>
            <a:ext cx="3887787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000" b="1">
                <a:solidFill>
                  <a:srgbClr val="FF0000"/>
                </a:solidFill>
                <a:latin typeface="Calibri" pitchFamily="34" charset="0"/>
              </a:rPr>
              <a:t>Для именинников </a:t>
            </a:r>
            <a:r>
              <a:rPr lang="ru-RU" altLang="ru-RU" sz="2000">
                <a:solidFill>
                  <a:srgbClr val="002060"/>
                </a:solidFill>
              </a:rPr>
              <a:t>организаторами</a:t>
            </a:r>
            <a:r>
              <a:rPr lang="ru-RU" altLang="ru-RU" sz="200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altLang="ru-RU" sz="2000">
                <a:solidFill>
                  <a:srgbClr val="002060"/>
                </a:solidFill>
              </a:rPr>
              <a:t>проводятся</a:t>
            </a:r>
            <a:r>
              <a:rPr lang="ru-RU" altLang="ru-RU" sz="200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altLang="ru-RU" sz="2000" b="1">
                <a:solidFill>
                  <a:srgbClr val="FF0000"/>
                </a:solidFill>
                <a:latin typeface="Calibri" pitchFamily="34" charset="0"/>
              </a:rPr>
              <a:t>праздники</a:t>
            </a:r>
            <a:r>
              <a:rPr lang="ru-RU" altLang="ru-RU" sz="2000">
                <a:solidFill>
                  <a:srgbClr val="FF0000"/>
                </a:solidFill>
                <a:latin typeface="Calibri" pitchFamily="34" charset="0"/>
              </a:rPr>
              <a:t> с игровой программой, чаепитием и подарками.</a:t>
            </a:r>
          </a:p>
        </p:txBody>
      </p:sp>
      <p:pic>
        <p:nvPicPr>
          <p:cNvPr id="28676" name="Содержимое 3" descr="C8RT8_Ipg8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68663"/>
            <a:ext cx="461168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1825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792162"/>
          </a:xfrm>
        </p:spPr>
        <p:txBody>
          <a:bodyPr/>
          <a:lstStyle/>
          <a:p>
            <a:pPr algn="l" eaLnBrk="1" hangingPunct="1"/>
            <a:r>
              <a:rPr lang="ru-RU" altLang="ru-RU" sz="1800" b="1" smtClean="0">
                <a:solidFill>
                  <a:srgbClr val="002060"/>
                </a:solidFill>
              </a:rPr>
              <a:t>На территории ДОК "Салют" функционируют: библиотека, детское кафе, </a:t>
            </a:r>
            <a:br>
              <a:rPr lang="ru-RU" altLang="ru-RU" sz="1800" b="1" smtClean="0">
                <a:solidFill>
                  <a:srgbClr val="002060"/>
                </a:solidFill>
              </a:rPr>
            </a:br>
            <a:r>
              <a:rPr lang="ru-RU" altLang="ru-RU" sz="1800" b="1" smtClean="0">
                <a:solidFill>
                  <a:srgbClr val="002060"/>
                </a:solidFill>
              </a:rPr>
              <a:t>магазин сувениров, компьютерный клуб, тренажерный зал.</a:t>
            </a:r>
          </a:p>
        </p:txBody>
      </p:sp>
      <p:pic>
        <p:nvPicPr>
          <p:cNvPr id="29698" name="Содержимое 3" descr="IMG_321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288" y="981075"/>
            <a:ext cx="3744912" cy="2806700"/>
          </a:xfrm>
        </p:spPr>
      </p:pic>
      <p:pic>
        <p:nvPicPr>
          <p:cNvPr id="29699" name="Содержимое 3" descr="IMG_323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0088" y="3933825"/>
            <a:ext cx="3733800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Заголовок 1"/>
          <p:cNvSpPr txBox="1">
            <a:spLocks/>
          </p:cNvSpPr>
          <p:nvPr/>
        </p:nvSpPr>
        <p:spPr bwMode="auto">
          <a:xfrm>
            <a:off x="395288" y="4797425"/>
            <a:ext cx="36004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>
                <a:solidFill>
                  <a:srgbClr val="002060"/>
                </a:solidFill>
                <a:latin typeface="Calibri" pitchFamily="34" charset="0"/>
              </a:rPr>
              <a:t>В ДОК "Салют" для детей, желающих сделать что-то необычное своими руками работает  </a:t>
            </a:r>
            <a:r>
              <a:rPr lang="ru-RU" altLang="ru-RU" b="1">
                <a:solidFill>
                  <a:srgbClr val="002060"/>
                </a:solidFill>
                <a:latin typeface="Calibri" pitchFamily="34" charset="0"/>
              </a:rPr>
              <a:t>творческая мастерская</a:t>
            </a:r>
            <a:r>
              <a:rPr lang="ru-RU" altLang="ru-RU">
                <a:solidFill>
                  <a:srgbClr val="002060"/>
                </a:solidFill>
                <a:latin typeface="Calibri" pitchFamily="34" charset="0"/>
              </a:rPr>
              <a:t>. </a:t>
            </a:r>
          </a:p>
        </p:txBody>
      </p:sp>
      <p:pic>
        <p:nvPicPr>
          <p:cNvPr id="29701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0088" y="981075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8782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11913" cy="850900"/>
          </a:xfrm>
        </p:spPr>
        <p:txBody>
          <a:bodyPr anchor="t"/>
          <a:lstStyle/>
          <a:p>
            <a:pPr eaLnBrk="1" hangingPunct="1"/>
            <a:r>
              <a:rPr lang="ru-RU" altLang="ru-RU" sz="2000" b="1" smtClean="0">
                <a:solidFill>
                  <a:srgbClr val="002060"/>
                </a:solidFill>
              </a:rPr>
              <a:t>В 100 метрах от ДОК «Салют» расположен </a:t>
            </a:r>
            <a:br>
              <a:rPr lang="ru-RU" altLang="ru-RU" sz="2000" b="1" smtClean="0">
                <a:solidFill>
                  <a:srgbClr val="002060"/>
                </a:solidFill>
              </a:rPr>
            </a:br>
            <a:r>
              <a:rPr lang="ru-RU" altLang="ru-RU" sz="2000" b="1" smtClean="0">
                <a:solidFill>
                  <a:srgbClr val="FF0000"/>
                </a:solidFill>
              </a:rPr>
              <a:t>Анапский дельфинарий и океанариум. </a:t>
            </a:r>
          </a:p>
        </p:txBody>
      </p:sp>
      <p:pic>
        <p:nvPicPr>
          <p:cNvPr id="30722" name="Содержимое 3" descr="IMG_010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55650" y="1125538"/>
            <a:ext cx="5673725" cy="4254500"/>
          </a:xfrm>
        </p:spPr>
      </p:pic>
      <p:sp>
        <p:nvSpPr>
          <p:cNvPr id="30723" name="Заголовок 1"/>
          <p:cNvSpPr txBox="1">
            <a:spLocks/>
          </p:cNvSpPr>
          <p:nvPr/>
        </p:nvSpPr>
        <p:spPr bwMode="auto">
          <a:xfrm>
            <a:off x="285750" y="5380038"/>
            <a:ext cx="6553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000" b="1">
                <a:solidFill>
                  <a:srgbClr val="002060"/>
                </a:solidFill>
                <a:latin typeface="Calibri" pitchFamily="34" charset="0"/>
              </a:rPr>
              <a:t>На незабываемом представлении с морскими животными дети получат самые яркие впечатления! </a:t>
            </a:r>
          </a:p>
          <a:p>
            <a:r>
              <a:rPr lang="ru-RU" altLang="ru-RU" sz="2000" b="1">
                <a:solidFill>
                  <a:srgbClr val="002060"/>
                </a:solidFill>
                <a:latin typeface="Calibri" pitchFamily="34" charset="0"/>
              </a:rPr>
              <a:t>Они также познакомятся с уникальной коллекцией рыб – обитателей южных океанов и морей. </a:t>
            </a:r>
          </a:p>
        </p:txBody>
      </p:sp>
    </p:spTree>
  </p:cSld>
  <p:clrMapOvr>
    <a:masterClrMapping/>
  </p:clrMapOvr>
  <p:transition spd="med" advClick="0" advTm="11841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384175" y="476250"/>
            <a:ext cx="8229600" cy="922338"/>
          </a:xfrm>
        </p:spPr>
        <p:txBody>
          <a:bodyPr/>
          <a:lstStyle/>
          <a:p>
            <a:pPr algn="l" eaLnBrk="1" hangingPunct="1"/>
            <a:r>
              <a:rPr lang="ru-RU" altLang="ru-RU" sz="2400" smtClean="0">
                <a:solidFill>
                  <a:srgbClr val="002060"/>
                </a:solidFill>
              </a:rPr>
              <a:t>По интересам и пожеланиям детей организуются экскурсии и посещения развлекательных центров.</a:t>
            </a:r>
            <a:endParaRPr lang="ru-RU" altLang="ru-RU" smtClean="0">
              <a:solidFill>
                <a:srgbClr val="002060"/>
              </a:solidFill>
            </a:endParaRPr>
          </a:p>
        </p:txBody>
      </p:sp>
      <p:pic>
        <p:nvPicPr>
          <p:cNvPr id="31746" name="Содержимое 3" descr="kompleks_slot13_it156_b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6250" y="1628775"/>
            <a:ext cx="8045450" cy="4525963"/>
          </a:xfrm>
        </p:spPr>
      </p:pic>
    </p:spTree>
  </p:cSld>
  <p:clrMapOvr>
    <a:masterClrMapping/>
  </p:clrMapOvr>
  <p:transition spd="med" advClick="0" advTm="10109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755650" y="349250"/>
            <a:ext cx="7604125" cy="792163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FF0000"/>
                </a:solidFill>
              </a:rPr>
              <a:t>Детский оздоровительный комплекс "Салют" - это дом, где уютно и хорошо всем!</a:t>
            </a:r>
          </a:p>
        </p:txBody>
      </p:sp>
      <p:pic>
        <p:nvPicPr>
          <p:cNvPr id="1433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39888"/>
            <a:ext cx="5040313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Содержимое 2"/>
          <p:cNvSpPr txBox="1">
            <a:spLocks/>
          </p:cNvSpPr>
          <p:nvPr/>
        </p:nvSpPr>
        <p:spPr bwMode="auto">
          <a:xfrm>
            <a:off x="5508625" y="1341438"/>
            <a:ext cx="33845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altLang="ru-RU">
                <a:solidFill>
                  <a:srgbClr val="002060"/>
                </a:solidFill>
                <a:latin typeface="Calibri" pitchFamily="34" charset="0"/>
              </a:rPr>
              <a:t>Детский оздоровительный комплекс «Салют» является филиалом лечебно</a:t>
            </a:r>
            <a:r>
              <a:rPr lang="en-US" altLang="ru-RU">
                <a:solidFill>
                  <a:srgbClr val="002060"/>
                </a:solidFill>
                <a:latin typeface="Calibri" pitchFamily="34" charset="0"/>
              </a:rPr>
              <a:t>-</a:t>
            </a:r>
            <a:r>
              <a:rPr lang="ru-RU" altLang="ru-RU">
                <a:solidFill>
                  <a:srgbClr val="002060"/>
                </a:solidFill>
                <a:latin typeface="Calibri" pitchFamily="34" charset="0"/>
              </a:rPr>
              <a:t>оздоровительного комплекса «Звездочка</a:t>
            </a:r>
            <a:r>
              <a:rPr lang="en-US" altLang="ru-RU">
                <a:solidFill>
                  <a:srgbClr val="002060"/>
                </a:solidFill>
                <a:latin typeface="Calibri" pitchFamily="34" charset="0"/>
              </a:rPr>
              <a:t>-</a:t>
            </a:r>
            <a:r>
              <a:rPr lang="ru-RU" altLang="ru-RU">
                <a:solidFill>
                  <a:srgbClr val="002060"/>
                </a:solidFill>
                <a:latin typeface="Calibri" pitchFamily="34" charset="0"/>
              </a:rPr>
              <a:t>Юг»  АО «Центр судоремонта «Звездочка». 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ru-RU" altLang="ru-RU" sz="900">
              <a:solidFill>
                <a:srgbClr val="002060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altLang="ru-RU">
                <a:solidFill>
                  <a:srgbClr val="002060"/>
                </a:solidFill>
                <a:latin typeface="Calibri" pitchFamily="34" charset="0"/>
              </a:rPr>
              <a:t>ДОК «Салют» создан для отдыха и оздоровления детей в возрасте 6 - 17 лет.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ru-RU" altLang="ru-RU" sz="800">
              <a:solidFill>
                <a:srgbClr val="002060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altLang="ru-RU">
                <a:solidFill>
                  <a:srgbClr val="002060"/>
                </a:solidFill>
                <a:latin typeface="Calibri" pitchFamily="34" charset="0"/>
              </a:rPr>
              <a:t>Сопровождение детей к месту отдыха и обратно, организацию работы с детьми  в период оздоровительных смен осуществляют педагогический и медицинский персонал городов Северодвинска и Архангельска.</a:t>
            </a:r>
            <a:endParaRPr lang="ru-RU" altLang="ru-RU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4340" name="Содержимое 2"/>
          <p:cNvSpPr txBox="1">
            <a:spLocks/>
          </p:cNvSpPr>
          <p:nvPr/>
        </p:nvSpPr>
        <p:spPr bwMode="auto">
          <a:xfrm>
            <a:off x="287338" y="5732463"/>
            <a:ext cx="51133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altLang="ru-RU" b="1">
                <a:solidFill>
                  <a:srgbClr val="002060"/>
                </a:solidFill>
                <a:latin typeface="Calibri" pitchFamily="34" charset="0"/>
              </a:rPr>
              <a:t>Адрес: 353456, Россия, Краснодарский край,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altLang="ru-RU" b="1">
                <a:solidFill>
                  <a:srgbClr val="002060"/>
                </a:solidFill>
                <a:latin typeface="Calibri" pitchFamily="34" charset="0"/>
              </a:rPr>
              <a:t>город – курорт Анапа, Пионерский проспект, 18.</a:t>
            </a:r>
            <a:endParaRPr lang="ru-RU" altLang="ru-RU">
              <a:solidFill>
                <a:srgbClr val="898989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ru-RU" altLang="ru-RU" b="1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13197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1800225"/>
          </a:xfrm>
        </p:spPr>
        <p:txBody>
          <a:bodyPr anchor="t"/>
          <a:lstStyle/>
          <a:p>
            <a:pPr algn="l" eaLnBrk="1" hangingPunct="1"/>
            <a:r>
              <a:rPr lang="ru-RU" altLang="ru-RU" sz="2000" b="1" u="sng" smtClean="0">
                <a:solidFill>
                  <a:srgbClr val="002060"/>
                </a:solidFill>
              </a:rPr>
              <a:t>Тематические смены 2018 года:</a:t>
            </a:r>
            <a:r>
              <a:rPr lang="ru-RU" altLang="ru-RU" sz="2000" b="1" smtClean="0">
                <a:solidFill>
                  <a:srgbClr val="FF0000"/>
                </a:solidFill>
              </a:rPr>
              <a:t/>
            </a:r>
            <a:br>
              <a:rPr lang="ru-RU" altLang="ru-RU" sz="2000" b="1" smtClean="0">
                <a:solidFill>
                  <a:srgbClr val="FF0000"/>
                </a:solidFill>
              </a:rPr>
            </a:br>
            <a:r>
              <a:rPr lang="ru-RU" altLang="ru-RU" sz="2000" smtClean="0">
                <a:solidFill>
                  <a:srgbClr val="FF0000"/>
                </a:solidFill>
              </a:rPr>
              <a:t>1 смена </a:t>
            </a:r>
            <a:r>
              <a:rPr lang="ru-RU" altLang="ru-RU" sz="2000" b="1" smtClean="0">
                <a:solidFill>
                  <a:srgbClr val="FF0000"/>
                </a:solidFill>
              </a:rPr>
              <a:t>– «Турне по великой стране «РОСКВЕСТ»;</a:t>
            </a:r>
            <a:br>
              <a:rPr lang="ru-RU" altLang="ru-RU" sz="2000" b="1" smtClean="0">
                <a:solidFill>
                  <a:srgbClr val="FF0000"/>
                </a:solidFill>
              </a:rPr>
            </a:br>
            <a:r>
              <a:rPr lang="ru-RU" altLang="ru-RU" sz="2000" smtClean="0">
                <a:solidFill>
                  <a:srgbClr val="FF0000"/>
                </a:solidFill>
              </a:rPr>
              <a:t>2 смена </a:t>
            </a:r>
            <a:r>
              <a:rPr lang="ru-RU" altLang="ru-RU" sz="2000" b="1" smtClean="0">
                <a:solidFill>
                  <a:srgbClr val="FF0000"/>
                </a:solidFill>
              </a:rPr>
              <a:t>– «Театральный переполох»;</a:t>
            </a:r>
            <a:br>
              <a:rPr lang="ru-RU" altLang="ru-RU" sz="2000" b="1" smtClean="0">
                <a:solidFill>
                  <a:srgbClr val="FF0000"/>
                </a:solidFill>
              </a:rPr>
            </a:br>
            <a:r>
              <a:rPr lang="ru-RU" altLang="ru-RU" sz="2000" smtClean="0">
                <a:solidFill>
                  <a:srgbClr val="FF0000"/>
                </a:solidFill>
              </a:rPr>
              <a:t>3 смена </a:t>
            </a:r>
            <a:r>
              <a:rPr lang="ru-RU" altLang="ru-RU" sz="2000" b="1" smtClean="0">
                <a:solidFill>
                  <a:srgbClr val="FF0000"/>
                </a:solidFill>
              </a:rPr>
              <a:t>– «Незабываемые приключения на затерянных островах»;</a:t>
            </a:r>
            <a:br>
              <a:rPr lang="ru-RU" altLang="ru-RU" sz="2000" b="1" smtClean="0">
                <a:solidFill>
                  <a:srgbClr val="FF0000"/>
                </a:solidFill>
              </a:rPr>
            </a:br>
            <a:r>
              <a:rPr lang="ru-RU" altLang="ru-RU" sz="2000" smtClean="0">
                <a:solidFill>
                  <a:srgbClr val="FF0000"/>
                </a:solidFill>
              </a:rPr>
              <a:t>4 смена </a:t>
            </a:r>
            <a:r>
              <a:rPr lang="ru-RU" altLang="ru-RU" sz="2000" b="1" smtClean="0">
                <a:solidFill>
                  <a:srgbClr val="FF0000"/>
                </a:solidFill>
              </a:rPr>
              <a:t>– «Планета «3</a:t>
            </a:r>
            <a:r>
              <a:rPr lang="en-US" altLang="ru-RU" sz="2000" b="1" smtClean="0">
                <a:solidFill>
                  <a:srgbClr val="FF0000"/>
                </a:solidFill>
              </a:rPr>
              <a:t>D</a:t>
            </a:r>
            <a:r>
              <a:rPr lang="ru-RU" altLang="ru-RU" sz="2000" b="1" smtClean="0">
                <a:solidFill>
                  <a:srgbClr val="FF0000"/>
                </a:solidFill>
              </a:rPr>
              <a:t>»! «Дерзай, дружи, действуй».</a:t>
            </a:r>
            <a:endParaRPr lang="ru-RU" altLang="ru-RU" sz="2000" b="1" i="1" smtClean="0">
              <a:solidFill>
                <a:srgbClr val="660066"/>
              </a:solidFill>
            </a:endParaRPr>
          </a:p>
        </p:txBody>
      </p:sp>
      <p:pic>
        <p:nvPicPr>
          <p:cNvPr id="32770" name="Содержимое 3" descr="kompleks_slot13_it158_b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16463" y="4508500"/>
            <a:ext cx="3284537" cy="2201863"/>
          </a:xfrm>
        </p:spPr>
      </p:pic>
      <p:pic>
        <p:nvPicPr>
          <p:cNvPr id="32771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6038" y="1844675"/>
            <a:ext cx="2557462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68500"/>
            <a:ext cx="29765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4271963"/>
            <a:ext cx="3348037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0250" y="1958975"/>
            <a:ext cx="29845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265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430213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ru-RU" altLang="ru-RU" sz="3200" b="1" u="sng" smtClean="0">
                <a:solidFill>
                  <a:srgbClr val="FF0000"/>
                </a:solidFill>
              </a:rPr>
              <a:t>Документы, необходимые для заезда </a:t>
            </a:r>
            <a:br>
              <a:rPr lang="ru-RU" altLang="ru-RU" sz="3200" b="1" u="sng" smtClean="0">
                <a:solidFill>
                  <a:srgbClr val="FF0000"/>
                </a:solidFill>
              </a:rPr>
            </a:br>
            <a:r>
              <a:rPr lang="ru-RU" altLang="ru-RU" sz="3200" b="1" u="sng" smtClean="0">
                <a:solidFill>
                  <a:srgbClr val="FF0000"/>
                </a:solidFill>
              </a:rPr>
              <a:t>в ДОК «Салют»:</a:t>
            </a:r>
            <a:endParaRPr lang="ru-RU" altLang="ru-RU" sz="3200" i="1" u="sng" smtClean="0">
              <a:solidFill>
                <a:srgbClr val="6600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8788" y="1430338"/>
            <a:ext cx="8229600" cy="52578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-</a:t>
            </a:r>
            <a:r>
              <a:rPr lang="ru-RU" sz="2400" dirty="0">
                <a:solidFill>
                  <a:srgbClr val="002060"/>
                </a:solidFill>
              </a:rPr>
              <a:t> путевка ЛОК </a:t>
            </a:r>
            <a:r>
              <a:rPr lang="ru-RU" sz="2400" dirty="0" smtClean="0">
                <a:solidFill>
                  <a:srgbClr val="002060"/>
                </a:solidFill>
              </a:rPr>
              <a:t>«Звездочка-Юг»;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- </a:t>
            </a:r>
            <a:r>
              <a:rPr lang="ru-RU" sz="2400" dirty="0" smtClean="0">
                <a:solidFill>
                  <a:srgbClr val="002060"/>
                </a:solidFill>
              </a:rPr>
              <a:t>медицинская карта школьника установленного образца (оформляется за 10 дней до заезда);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-</a:t>
            </a:r>
            <a:r>
              <a:rPr lang="ru-RU" sz="2400" dirty="0">
                <a:solidFill>
                  <a:srgbClr val="002060"/>
                </a:solidFill>
              </a:rPr>
              <a:t> справка от врача с указанием прививок; 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- справка СЭС с указанием отсутствия </a:t>
            </a:r>
            <a:r>
              <a:rPr lang="ru-RU" sz="2400" dirty="0" smtClean="0">
                <a:solidFill>
                  <a:srgbClr val="002060"/>
                </a:solidFill>
              </a:rPr>
              <a:t>медицинских противопоказаний для пребывания в детских оздоровительных учреждениях и об эпидемиологическом </a:t>
            </a:r>
            <a:r>
              <a:rPr lang="ru-RU" sz="2400" dirty="0">
                <a:solidFill>
                  <a:srgbClr val="002060"/>
                </a:solidFill>
              </a:rPr>
              <a:t>о</a:t>
            </a:r>
            <a:r>
              <a:rPr lang="ru-RU" sz="2400" dirty="0" smtClean="0">
                <a:solidFill>
                  <a:srgbClr val="002060"/>
                </a:solidFill>
              </a:rPr>
              <a:t>кружении;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- </a:t>
            </a:r>
            <a:r>
              <a:rPr lang="ru-RU" sz="2400" dirty="0" smtClean="0">
                <a:solidFill>
                  <a:srgbClr val="002060"/>
                </a:solidFill>
              </a:rPr>
              <a:t>копия свидетельства о рождении или паспорта ребенка;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- </a:t>
            </a:r>
            <a:r>
              <a:rPr lang="ru-RU" sz="2400" dirty="0" smtClean="0">
                <a:solidFill>
                  <a:srgbClr val="002060"/>
                </a:solidFill>
              </a:rPr>
              <a:t>копия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r>
              <a:rPr lang="ru-RU" sz="2400" dirty="0" smtClean="0">
                <a:solidFill>
                  <a:srgbClr val="002060"/>
                </a:solidFill>
              </a:rPr>
              <a:t>полиса обязательного медицинского страхования.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</a:p>
        </p:txBody>
      </p:sp>
    </p:spTree>
  </p:cSld>
  <p:clrMapOvr>
    <a:masterClrMapping/>
  </p:clrMapOvr>
  <p:transition spd="med" advClick="0" advTm="12293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3167062" cy="2520950"/>
          </a:xfrm>
        </p:spPr>
        <p:txBody>
          <a:bodyPr/>
          <a:lstStyle/>
          <a:p>
            <a:pPr algn="l" eaLnBrk="1" hangingPunct="1"/>
            <a:r>
              <a:rPr lang="ru-RU" altLang="ru-RU" sz="2000" smtClean="0">
                <a:solidFill>
                  <a:srgbClr val="FF0000"/>
                </a:solidFill>
              </a:rPr>
              <a:t>Для проживания детей подготовлены </a:t>
            </a:r>
            <a:r>
              <a:rPr lang="ru-RU" altLang="ru-RU" sz="2000" b="1" smtClean="0">
                <a:solidFill>
                  <a:srgbClr val="FF0000"/>
                </a:solidFill>
              </a:rPr>
              <a:t>11 одноэтажных комфортабельных корпусов</a:t>
            </a:r>
            <a:r>
              <a:rPr lang="ru-RU" altLang="ru-RU" sz="2000" smtClean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7410" name="Содержимое 3" descr="IMG_006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635375" y="333375"/>
            <a:ext cx="4251325" cy="2914650"/>
          </a:xfrm>
        </p:spPr>
      </p:pic>
      <p:pic>
        <p:nvPicPr>
          <p:cNvPr id="17411" name="Содержимое 4" descr="DSCN003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57563"/>
            <a:ext cx="4403725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9595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179388" y="239713"/>
            <a:ext cx="8785225" cy="633412"/>
          </a:xfrm>
        </p:spPr>
        <p:txBody>
          <a:bodyPr anchor="t"/>
          <a:lstStyle/>
          <a:p>
            <a:pPr eaLnBrk="1" hangingPunct="1"/>
            <a:r>
              <a:rPr lang="ru-RU" altLang="ru-RU" sz="1800" smtClean="0">
                <a:solidFill>
                  <a:srgbClr val="FF0000"/>
                </a:solidFill>
              </a:rPr>
              <a:t>ДОК «Салют» </a:t>
            </a:r>
            <a:r>
              <a:rPr lang="ru-RU" altLang="ru-RU" sz="1700" smtClean="0">
                <a:solidFill>
                  <a:srgbClr val="FF0000"/>
                </a:solidFill>
              </a:rPr>
              <a:t>располагается </a:t>
            </a:r>
            <a:r>
              <a:rPr lang="ru-RU" altLang="ru-RU" sz="1700" b="1" smtClean="0">
                <a:solidFill>
                  <a:srgbClr val="FF0000"/>
                </a:solidFill>
              </a:rPr>
              <a:t>в курортной зоне города-курорта Анапа в 200 м от побережья Черного моря</a:t>
            </a:r>
            <a:r>
              <a:rPr lang="ru-RU" altLang="ru-RU" sz="1700" smtClean="0">
                <a:solidFill>
                  <a:srgbClr val="FF0000"/>
                </a:solidFill>
              </a:rPr>
              <a:t> на просторной благоустроенной территории площадью 7 га. </a:t>
            </a:r>
          </a:p>
        </p:txBody>
      </p:sp>
      <p:pic>
        <p:nvPicPr>
          <p:cNvPr id="15362" name="Содержимое 3" descr="20170630_08365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908175" y="1000125"/>
            <a:ext cx="4402138" cy="2476500"/>
          </a:xfrm>
        </p:spPr>
      </p:pic>
      <p:sp>
        <p:nvSpPr>
          <p:cNvPr id="15363" name="Заголовок 1"/>
          <p:cNvSpPr txBox="1">
            <a:spLocks/>
          </p:cNvSpPr>
          <p:nvPr/>
        </p:nvSpPr>
        <p:spPr bwMode="auto">
          <a:xfrm>
            <a:off x="468313" y="3449638"/>
            <a:ext cx="64071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600">
                <a:solidFill>
                  <a:srgbClr val="FF0000"/>
                </a:solidFill>
                <a:latin typeface="Calibri" pitchFamily="34" charset="0"/>
              </a:rPr>
              <a:t>В лесопарковой зоне комплекса  находятся хвойные вечнозелёные деревья, которые в сочетании с морским воздухом создают особый микроклимат с уникальным целебным воздухом.</a:t>
            </a:r>
          </a:p>
        </p:txBody>
      </p:sp>
      <p:pic>
        <p:nvPicPr>
          <p:cNvPr id="15364" name="Содержимое 3" descr="20170630_0835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65625"/>
            <a:ext cx="422433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5069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4392613" cy="2867025"/>
          </a:xfrm>
        </p:spPr>
        <p:txBody>
          <a:bodyPr rtlCol="0" anchor="t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Территория</a:t>
            </a:r>
            <a:r>
              <a:rPr lang="ru-RU" sz="2000" b="1" dirty="0">
                <a:solidFill>
                  <a:srgbClr val="FF0000"/>
                </a:solidFill>
              </a:rPr>
              <a:t> комплекса </a:t>
            </a:r>
            <a:r>
              <a:rPr lang="ru-RU" sz="2000" b="1" dirty="0" smtClean="0">
                <a:solidFill>
                  <a:srgbClr val="FF0000"/>
                </a:solidFill>
              </a:rPr>
              <a:t>благоустроенна.</a:t>
            </a:r>
            <a:r>
              <a:rPr lang="ru-RU" sz="2000" b="1" dirty="0">
                <a:solidFill>
                  <a:srgbClr val="FF0000"/>
                </a:solidFill>
              </a:rPr>
              <a:t> </a:t>
            </a: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en-US" sz="2000" b="1" dirty="0">
                <a:latin typeface="+mj-ea"/>
                <a:cs typeface="+mj-ea"/>
              </a:rPr>
              <a:t/>
            </a:r>
            <a:br>
              <a:rPr lang="en-US" sz="2000" b="1" dirty="0">
                <a:latin typeface="+mj-ea"/>
                <a:cs typeface="+mj-ea"/>
              </a:rPr>
            </a:br>
            <a:r>
              <a:rPr lang="ru-RU" sz="2000" dirty="0" smtClean="0">
                <a:solidFill>
                  <a:srgbClr val="002060"/>
                </a:solidFill>
              </a:rPr>
              <a:t>Среди</a:t>
            </a:r>
            <a:r>
              <a:rPr lang="ru-RU" sz="2000" dirty="0">
                <a:solidFill>
                  <a:srgbClr val="002060"/>
                </a:solidFill>
              </a:rPr>
              <a:t> высоких реликтовых сосен и голубых елей, создающих в жаркий день уютную </a:t>
            </a:r>
            <a:r>
              <a:rPr lang="ru-RU" sz="2000" dirty="0" smtClean="0">
                <a:solidFill>
                  <a:srgbClr val="002060"/>
                </a:solidFill>
              </a:rPr>
              <a:t>тень,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разбегаются дорожки, вымощенные современными материалами.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6386" name="Содержимое 3" descr="DSC0985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3438" y="303213"/>
            <a:ext cx="4124325" cy="2749550"/>
          </a:xfrm>
        </p:spPr>
      </p:pic>
      <p:pic>
        <p:nvPicPr>
          <p:cNvPr id="1638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59125"/>
            <a:ext cx="4716462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207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323850" y="620713"/>
            <a:ext cx="4103688" cy="2146300"/>
          </a:xfrm>
        </p:spPr>
        <p:txBody>
          <a:bodyPr anchor="t"/>
          <a:lstStyle/>
          <a:p>
            <a:pPr algn="l" eaLnBrk="1" hangingPunct="1"/>
            <a:r>
              <a:rPr lang="ru-RU" altLang="ru-RU" sz="2000" smtClean="0">
                <a:solidFill>
                  <a:srgbClr val="FF0000"/>
                </a:solidFill>
              </a:rPr>
              <a:t>Дети размещаются </a:t>
            </a:r>
            <a:br>
              <a:rPr lang="ru-RU" altLang="ru-RU" sz="2000" smtClean="0">
                <a:solidFill>
                  <a:srgbClr val="FF0000"/>
                </a:solidFill>
              </a:rPr>
            </a:br>
            <a:r>
              <a:rPr lang="ru-RU" altLang="ru-RU" sz="2000" smtClean="0">
                <a:solidFill>
                  <a:srgbClr val="FF0000"/>
                </a:solidFill>
              </a:rPr>
              <a:t>по 4 - 8 человек в комнатах, каждая из которых имеют  собственный выход на улицу.</a:t>
            </a:r>
          </a:p>
        </p:txBody>
      </p:sp>
      <p:pic>
        <p:nvPicPr>
          <p:cNvPr id="18434" name="Содержимое 3" descr="IMG_006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0825" y="3478213"/>
            <a:ext cx="4321175" cy="3240087"/>
          </a:xfrm>
        </p:spPr>
      </p:pic>
      <p:pic>
        <p:nvPicPr>
          <p:cNvPr id="18435" name="Содержимое 3" descr="IMG_006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2100"/>
            <a:ext cx="4249737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1248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35300" cy="2794000"/>
          </a:xfrm>
        </p:spPr>
        <p:txBody>
          <a:bodyPr anchor="t"/>
          <a:lstStyle/>
          <a:p>
            <a:pPr algn="l" eaLnBrk="1" hangingPunct="1"/>
            <a:r>
              <a:rPr lang="ru-RU" altLang="ru-RU" sz="2000" smtClean="0">
                <a:solidFill>
                  <a:srgbClr val="FF0000"/>
                </a:solidFill>
              </a:rPr>
              <a:t>Комнаты со всеми удобствами, оборудованы современной мебелью и инвентарем: деревянные кровати, шкафы-купе, </a:t>
            </a:r>
            <a:br>
              <a:rPr lang="ru-RU" altLang="ru-RU" sz="2000" smtClean="0">
                <a:solidFill>
                  <a:srgbClr val="FF0000"/>
                </a:solidFill>
              </a:rPr>
            </a:br>
            <a:r>
              <a:rPr lang="ru-RU" altLang="ru-RU" sz="2000" smtClean="0">
                <a:solidFill>
                  <a:srgbClr val="FF0000"/>
                </a:solidFill>
              </a:rPr>
              <a:t>тумбочки, столы, полумягкие стулья. </a:t>
            </a:r>
          </a:p>
        </p:txBody>
      </p:sp>
      <p:pic>
        <p:nvPicPr>
          <p:cNvPr id="19458" name="Picture 2" descr="F:\фото Максимова\IMG_00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067175" y="274638"/>
            <a:ext cx="4575175" cy="3430587"/>
          </a:xfrm>
        </p:spPr>
      </p:pic>
      <p:pic>
        <p:nvPicPr>
          <p:cNvPr id="1945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05225"/>
            <a:ext cx="3951288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421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250825" y="333375"/>
            <a:ext cx="3816350" cy="1928813"/>
          </a:xfrm>
        </p:spPr>
        <p:txBody>
          <a:bodyPr anchor="t"/>
          <a:lstStyle/>
          <a:p>
            <a:pPr algn="l" eaLnBrk="1" hangingPunct="1"/>
            <a:r>
              <a:rPr lang="ru-RU" altLang="ru-RU" sz="2000" smtClean="0">
                <a:solidFill>
                  <a:srgbClr val="002060"/>
                </a:solidFill>
              </a:rPr>
              <a:t>На территории комплекса находится </a:t>
            </a:r>
            <a:r>
              <a:rPr lang="ru-RU" altLang="ru-RU" sz="2000" b="1" smtClean="0">
                <a:solidFill>
                  <a:srgbClr val="FF0000"/>
                </a:solidFill>
              </a:rPr>
              <a:t>столовая на 500 мест:</a:t>
            </a:r>
            <a:r>
              <a:rPr lang="ru-RU" altLang="ru-RU" sz="2000" smtClean="0">
                <a:solidFill>
                  <a:srgbClr val="FF0000"/>
                </a:solidFill>
              </a:rPr>
              <a:t> </a:t>
            </a:r>
            <a:r>
              <a:rPr lang="ru-RU" altLang="ru-RU" sz="2000" b="1" smtClean="0">
                <a:solidFill>
                  <a:srgbClr val="FF0000"/>
                </a:solidFill>
              </a:rPr>
              <a:t>3 обеденных зала, </a:t>
            </a:r>
            <a:br>
              <a:rPr lang="ru-RU" altLang="ru-RU" sz="2000" b="1" smtClean="0">
                <a:solidFill>
                  <a:srgbClr val="FF0000"/>
                </a:solidFill>
              </a:rPr>
            </a:br>
            <a:r>
              <a:rPr lang="ru-RU" altLang="ru-RU" sz="2000" smtClean="0">
                <a:solidFill>
                  <a:srgbClr val="002060"/>
                </a:solidFill>
              </a:rPr>
              <a:t>интерьер которых оформлен в современном дизайне. </a:t>
            </a:r>
          </a:p>
        </p:txBody>
      </p:sp>
      <p:pic>
        <p:nvPicPr>
          <p:cNvPr id="20482" name="Содержимое 3" descr="A3_Dhv9MuA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365625" y="228600"/>
            <a:ext cx="4379913" cy="3284538"/>
          </a:xfrm>
        </p:spPr>
      </p:pic>
      <p:sp>
        <p:nvSpPr>
          <p:cNvPr id="20483" name="Заголовок 1"/>
          <p:cNvSpPr txBox="1">
            <a:spLocks/>
          </p:cNvSpPr>
          <p:nvPr/>
        </p:nvSpPr>
        <p:spPr bwMode="auto">
          <a:xfrm>
            <a:off x="241300" y="2060575"/>
            <a:ext cx="302418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>
                <a:solidFill>
                  <a:srgbClr val="002060"/>
                </a:solidFill>
                <a:latin typeface="Calibri" pitchFamily="34" charset="0"/>
              </a:rPr>
              <a:t>В ДОК «Салют» организовано </a:t>
            </a:r>
            <a:r>
              <a:rPr lang="ru-RU" altLang="ru-RU" b="1">
                <a:solidFill>
                  <a:srgbClr val="FF0000"/>
                </a:solidFill>
                <a:latin typeface="Calibri" pitchFamily="34" charset="0"/>
              </a:rPr>
              <a:t>пятиразовое сбалансированное, вкусное и разнообразное питание</a:t>
            </a:r>
            <a:r>
              <a:rPr lang="ru-RU" altLang="ru-RU">
                <a:solidFill>
                  <a:srgbClr val="FF0000"/>
                </a:solidFill>
                <a:latin typeface="Calibri" pitchFamily="34" charset="0"/>
              </a:rPr>
              <a:t>, </a:t>
            </a:r>
            <a:r>
              <a:rPr lang="ru-RU" altLang="ru-RU">
                <a:solidFill>
                  <a:srgbClr val="002060"/>
                </a:solidFill>
                <a:latin typeface="Calibri" pitchFamily="34" charset="0"/>
              </a:rPr>
              <a:t>удовлетворяющее потребности растущего организма детей: завтрак, обед, полдник, ужин и сонник.</a:t>
            </a:r>
          </a:p>
          <a:p>
            <a:endParaRPr lang="ru-RU" altLang="ru-RU" sz="160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altLang="ru-RU" sz="1600">
                <a:solidFill>
                  <a:srgbClr val="002060"/>
                </a:solidFill>
                <a:latin typeface="Calibri" pitchFamily="34" charset="0"/>
              </a:rPr>
              <a:t>Обслуживание осуществляют официанты.</a:t>
            </a:r>
          </a:p>
          <a:p>
            <a:r>
              <a:rPr lang="en-US" altLang="ru-RU" sz="160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en-US" altLang="ru-RU" sz="1600">
                <a:solidFill>
                  <a:srgbClr val="002060"/>
                </a:solidFill>
                <a:latin typeface="Calibri" pitchFamily="34" charset="0"/>
              </a:rPr>
            </a:br>
            <a:r>
              <a:rPr lang="ru-RU" altLang="ru-RU" sz="1600">
                <a:solidFill>
                  <a:srgbClr val="002060"/>
                </a:solidFill>
                <a:latin typeface="Calibri" pitchFamily="34" charset="0"/>
              </a:rPr>
              <a:t>Питьевой режим обеспечен круглосуточно.</a:t>
            </a:r>
          </a:p>
        </p:txBody>
      </p:sp>
      <p:pic>
        <p:nvPicPr>
          <p:cNvPr id="2048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573463"/>
            <a:ext cx="5183187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4930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328613" y="188913"/>
            <a:ext cx="4027487" cy="3101975"/>
          </a:xfrm>
        </p:spPr>
        <p:txBody>
          <a:bodyPr anchor="t"/>
          <a:lstStyle/>
          <a:p>
            <a:pPr algn="l" eaLnBrk="1" hangingPunct="1"/>
            <a:r>
              <a:rPr lang="ru-RU" altLang="ru-RU" sz="2000" smtClean="0">
                <a:solidFill>
                  <a:srgbClr val="7030A0"/>
                </a:solidFill>
              </a:rPr>
              <a:t>На территории ДОК «Салют» в отдельном здании работает </a:t>
            </a:r>
            <a:r>
              <a:rPr lang="ru-RU" altLang="ru-RU" sz="2000" b="1" smtClean="0">
                <a:solidFill>
                  <a:srgbClr val="FF0000"/>
                </a:solidFill>
              </a:rPr>
              <a:t>медицинский пункт</a:t>
            </a:r>
            <a:r>
              <a:rPr lang="ru-RU" altLang="ru-RU" sz="2000" b="1" smtClean="0">
                <a:solidFill>
                  <a:srgbClr val="7030A0"/>
                </a:solidFill>
              </a:rPr>
              <a:t>.  </a:t>
            </a:r>
            <a:br>
              <a:rPr lang="ru-RU" altLang="ru-RU" sz="2000" b="1" smtClean="0">
                <a:solidFill>
                  <a:srgbClr val="7030A0"/>
                </a:solidFill>
              </a:rPr>
            </a:br>
            <a:r>
              <a:rPr lang="ru-RU" altLang="ru-RU" sz="1600" u="sng" smtClean="0">
                <a:solidFill>
                  <a:srgbClr val="7030A0"/>
                </a:solidFill>
              </a:rPr>
              <a:t>В нем расположены:</a:t>
            </a:r>
            <a:br>
              <a:rPr lang="ru-RU" altLang="ru-RU" sz="1600" u="sng" smtClean="0">
                <a:solidFill>
                  <a:srgbClr val="7030A0"/>
                </a:solidFill>
              </a:rPr>
            </a:br>
            <a:r>
              <a:rPr lang="ru-RU" altLang="ru-RU" sz="1600" smtClean="0">
                <a:solidFill>
                  <a:srgbClr val="7030A0"/>
                </a:solidFill>
              </a:rPr>
              <a:t>- кабинет врача, </a:t>
            </a:r>
            <a:br>
              <a:rPr lang="ru-RU" altLang="ru-RU" sz="1600" smtClean="0">
                <a:solidFill>
                  <a:srgbClr val="7030A0"/>
                </a:solidFill>
              </a:rPr>
            </a:br>
            <a:r>
              <a:rPr lang="ru-RU" altLang="ru-RU" sz="1600" smtClean="0">
                <a:solidFill>
                  <a:srgbClr val="7030A0"/>
                </a:solidFill>
              </a:rPr>
              <a:t>- процедурный кабинет,</a:t>
            </a:r>
            <a:br>
              <a:rPr lang="ru-RU" altLang="ru-RU" sz="1600" smtClean="0">
                <a:solidFill>
                  <a:srgbClr val="7030A0"/>
                </a:solidFill>
              </a:rPr>
            </a:br>
            <a:r>
              <a:rPr lang="ru-RU" altLang="ru-RU" sz="1600" smtClean="0">
                <a:solidFill>
                  <a:srgbClr val="7030A0"/>
                </a:solidFill>
              </a:rPr>
              <a:t>- 5 соматических палат, </a:t>
            </a:r>
            <a:br>
              <a:rPr lang="ru-RU" altLang="ru-RU" sz="1600" smtClean="0">
                <a:solidFill>
                  <a:srgbClr val="7030A0"/>
                </a:solidFill>
              </a:rPr>
            </a:br>
            <a:r>
              <a:rPr lang="ru-RU" altLang="ru-RU" sz="1600" smtClean="0">
                <a:solidFill>
                  <a:srgbClr val="7030A0"/>
                </a:solidFill>
              </a:rPr>
              <a:t>- изолятор, </a:t>
            </a:r>
            <a:br>
              <a:rPr lang="ru-RU" altLang="ru-RU" sz="1600" smtClean="0">
                <a:solidFill>
                  <a:srgbClr val="7030A0"/>
                </a:solidFill>
              </a:rPr>
            </a:br>
            <a:r>
              <a:rPr lang="ru-RU" altLang="ru-RU" sz="1600" smtClean="0">
                <a:solidFill>
                  <a:srgbClr val="7030A0"/>
                </a:solidFill>
              </a:rPr>
              <a:t>- кабинет физиотерапевтического лечения, </a:t>
            </a:r>
            <a:br>
              <a:rPr lang="ru-RU" altLang="ru-RU" sz="1600" smtClean="0">
                <a:solidFill>
                  <a:srgbClr val="7030A0"/>
                </a:solidFill>
              </a:rPr>
            </a:br>
            <a:r>
              <a:rPr lang="ru-RU" altLang="ru-RU" sz="1600" smtClean="0">
                <a:solidFill>
                  <a:srgbClr val="7030A0"/>
                </a:solidFill>
              </a:rPr>
              <a:t>- ингаляторий, </a:t>
            </a:r>
            <a:br>
              <a:rPr lang="ru-RU" altLang="ru-RU" sz="1600" smtClean="0">
                <a:solidFill>
                  <a:srgbClr val="7030A0"/>
                </a:solidFill>
              </a:rPr>
            </a:br>
            <a:r>
              <a:rPr lang="ru-RU" altLang="ru-RU" sz="1600" smtClean="0">
                <a:solidFill>
                  <a:srgbClr val="7030A0"/>
                </a:solidFill>
              </a:rPr>
              <a:t>- столовая.</a:t>
            </a:r>
          </a:p>
        </p:txBody>
      </p:sp>
      <p:pic>
        <p:nvPicPr>
          <p:cNvPr id="21506" name="Содержимое 3" descr="IMG_007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0" y="188913"/>
            <a:ext cx="4330700" cy="3248025"/>
          </a:xfrm>
        </p:spPr>
      </p:pic>
      <p:sp>
        <p:nvSpPr>
          <p:cNvPr id="21507" name="Заголовок 1"/>
          <p:cNvSpPr txBox="1">
            <a:spLocks/>
          </p:cNvSpPr>
          <p:nvPr/>
        </p:nvSpPr>
        <p:spPr bwMode="auto">
          <a:xfrm>
            <a:off x="4594225" y="3644900"/>
            <a:ext cx="2868613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600">
                <a:solidFill>
                  <a:srgbClr val="7030A0"/>
                </a:solidFill>
                <a:latin typeface="Calibri" pitchFamily="34" charset="0"/>
              </a:rPr>
              <a:t>В </a:t>
            </a:r>
            <a:r>
              <a:rPr lang="ru-RU" altLang="ru-RU" sz="1600" b="1">
                <a:solidFill>
                  <a:srgbClr val="7030A0"/>
                </a:solidFill>
                <a:latin typeface="Calibri" pitchFamily="34" charset="0"/>
              </a:rPr>
              <a:t>стоматологическом кабинете </a:t>
            </a:r>
            <a:r>
              <a:rPr lang="ru-RU" altLang="ru-RU" sz="1600">
                <a:solidFill>
                  <a:srgbClr val="7030A0"/>
                </a:solidFill>
                <a:latin typeface="Calibri" pitchFamily="34" charset="0"/>
              </a:rPr>
              <a:t>детям</a:t>
            </a:r>
            <a:r>
              <a:rPr lang="ru-RU" altLang="ru-RU" sz="1600" b="1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altLang="ru-RU" sz="1600">
                <a:solidFill>
                  <a:srgbClr val="7030A0"/>
                </a:solidFill>
                <a:latin typeface="Calibri" pitchFamily="34" charset="0"/>
              </a:rPr>
              <a:t>оказывается неотложная терапевтическая помощь.</a:t>
            </a:r>
          </a:p>
        </p:txBody>
      </p:sp>
      <p:pic>
        <p:nvPicPr>
          <p:cNvPr id="21508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3" y="3436938"/>
            <a:ext cx="4213225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264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429</Words>
  <Application>Microsoft Office PowerPoint</Application>
  <PresentationFormat>Экран (4:3)</PresentationFormat>
  <Paragraphs>59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Детский оздоровительный комплекс "Салют" - это дом, где уютно и хорошо всем!</vt:lpstr>
      <vt:lpstr>Для проживания детей подготовлены 11 одноэтажных комфортабельных корпусов.</vt:lpstr>
      <vt:lpstr>ДОК «Салют» располагается в курортной зоне города-курорта Анапа в 200 м от побережья Черного моря на просторной благоустроенной территории площадью 7 га. </vt:lpstr>
      <vt:lpstr>Территория комплекса благоустроенна.   Среди высоких реликтовых сосен и голубых елей, создающих в жаркий день уютную тень, разбегаются дорожки, вымощенные современными материалами.</vt:lpstr>
      <vt:lpstr>Дети размещаются  по 4 - 8 человек в комнатах, каждая из которых имеют  собственный выход на улицу.</vt:lpstr>
      <vt:lpstr>Комнаты со всеми удобствами, оборудованы современной мебелью и инвентарем: деревянные кровати, шкафы-купе,  тумбочки, столы, полумягкие стулья. </vt:lpstr>
      <vt:lpstr>На территории комплекса находится столовая на 500 мест: 3 обеденных зала,  интерьер которых оформлен в современном дизайне. </vt:lpstr>
      <vt:lpstr>На территории ДОК «Салют» в отдельном здании работает медицинский пункт.   В нем расположены: - кабинет врача,  - процедурный кабинет, - 5 соматических палат,  - изолятор,  - кабинет физиотерапевтического лечения,  - ингаляторий,  - столовая.</vt:lpstr>
      <vt:lpstr>Изолятор оснащен полным набором медикаментов и перевязочных средств.</vt:lpstr>
      <vt:lpstr>Спортивные мероприятия проводятся на оборудован-ных площадках со специальным покрытием и современным инвентарем. </vt:lpstr>
      <vt:lpstr>Комплекс имеет огражденный    песчаный пляж, протяженностью 100 м, оборудованный теневыми навесами и лежаками.</vt:lpstr>
      <vt:lpstr>Во время нахождения на пляже дети заняты подвижными играми, спортивными и творческими конкурсами.  </vt:lpstr>
      <vt:lpstr>Культурно-досуговая программа  организуется силами квалифицированного педагогического состава. Для детей  проводятся: ежедневные дискотеки, просмотры фильмов, мультфильмов,  вечерние шоу-программы, квесты, флэш-мобы,  конкурсы, концерты, театральные и музыкальные представления. </vt:lpstr>
      <vt:lpstr>Для организации досуга детей оборудованы летняя эстрада и площадка для танцев и дискотек.</vt:lpstr>
      <vt:lpstr>Для каждого отряда ДОК «Салют» установлены и оборудованы крытые беседки для проведения отрядных мероприятий.</vt:lpstr>
      <vt:lpstr>На территории ДОК "Салют" функционируют: библиотека, детское кафе,  магазин сувениров, компьютерный клуб, тренажерный зал.</vt:lpstr>
      <vt:lpstr>В 100 метрах от ДОК «Салют» расположен  Анапский дельфинарий и океанариум. </vt:lpstr>
      <vt:lpstr>По интересам и пожеланиям детей организуются экскурсии и посещения развлекательных центров.</vt:lpstr>
      <vt:lpstr>Тематические смены 2018 года: 1 смена – «Турне по великой стране «РОСКВЕСТ»; 2 смена – «Театральный переполох»; 3 смена – «Незабываемые приключения на затерянных островах»; 4 смена – «Планета «3D»! «Дерзай, дружи, действуй».</vt:lpstr>
      <vt:lpstr>Документы, необходимые для заезда  в ДОК «Салют»: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k132</dc:creator>
  <cp:lastModifiedBy>Никифорова Т.Н.</cp:lastModifiedBy>
  <cp:revision>193</cp:revision>
  <dcterms:created xsi:type="dcterms:W3CDTF">2017-10-09T09:38:27Z</dcterms:created>
  <dcterms:modified xsi:type="dcterms:W3CDTF">2018-01-22T06:44:36Z</dcterms:modified>
</cp:coreProperties>
</file>